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35"/>
  </p:notesMasterIdLst>
  <p:sldIdLst>
    <p:sldId id="265" r:id="rId2"/>
    <p:sldId id="266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69" r:id="rId11"/>
    <p:sldId id="278" r:id="rId12"/>
    <p:sldId id="279" r:id="rId13"/>
    <p:sldId id="280" r:id="rId14"/>
    <p:sldId id="281" r:id="rId15"/>
    <p:sldId id="267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8" r:id="rId32"/>
    <p:sldId id="268" r:id="rId33"/>
    <p:sldId id="297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911"/>
  </p:normalViewPr>
  <p:slideViewPr>
    <p:cSldViewPr snapToGrid="0" snapToObjects="1">
      <p:cViewPr>
        <p:scale>
          <a:sx n="129" d="100"/>
          <a:sy n="129" d="100"/>
        </p:scale>
        <p:origin x="880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06B6C8-0485-3440-AB44-FD2F6193CE59}" type="datetimeFigureOut">
              <a:rPr lang="en-US" smtClean="0"/>
              <a:t>3/15/16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4C4A5-146C-1D40-BA92-B63E5086F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13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74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72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59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10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82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57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52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91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88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39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9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65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55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71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89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078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71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89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0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339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86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52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3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56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49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44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87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72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A7BF-4173-8343-8629-5CD3D2DEBD62}" type="datetime1">
              <a:rPr lang="en-US" smtClean="0"/>
              <a:t>3/15/16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082E-3F19-904D-8F57-AF5F3A69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82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0DD9A-1363-E144-BA96-56173B57C682}" type="datetime1">
              <a:rPr lang="en-US" smtClean="0"/>
              <a:t>3/15/16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082E-3F19-904D-8F57-AF5F3A69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2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F57-F4F1-B241-AF1E-5FD490B83416}" type="datetime1">
              <a:rPr lang="en-US" smtClean="0"/>
              <a:t>3/15/16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082E-3F19-904D-8F57-AF5F3A69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42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3198-BE5F-7E45-A2E6-1FCA37ACCDAC}" type="datetime1">
              <a:rPr lang="en-US" smtClean="0"/>
              <a:t>3/15/16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082E-3F19-904D-8F57-AF5F3A69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15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FEFB1-37E9-D740-8C27-C4D37A5C4B32}" type="datetime1">
              <a:rPr lang="en-US" smtClean="0"/>
              <a:t>3/15/16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082E-3F19-904D-8F57-AF5F3A69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30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522D-1CE1-3945-A975-8E1197451F99}" type="datetime1">
              <a:rPr lang="en-US" smtClean="0"/>
              <a:t>3/15/16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082E-3F19-904D-8F57-AF5F3A69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86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2F1F-A195-594B-BDFE-B323B9C78AA5}" type="datetime1">
              <a:rPr lang="en-US" smtClean="0"/>
              <a:t>3/15/16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082E-3F19-904D-8F57-AF5F3A69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79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FEB-3D9C-9F40-A395-0748A3B02C80}" type="datetime1">
              <a:rPr lang="en-US" smtClean="0"/>
              <a:t>3/15/16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082E-3F19-904D-8F57-AF5F3A69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46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85A5-3D15-F747-974A-C8D32253C34A}" type="datetime1">
              <a:rPr lang="en-US" smtClean="0"/>
              <a:t>3/15/16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082E-3F19-904D-8F57-AF5F3A69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02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333D-0026-1540-9B72-2DA7EC6A80C9}" type="datetime1">
              <a:rPr lang="en-US" smtClean="0"/>
              <a:t>3/15/16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082E-3F19-904D-8F57-AF5F3A69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39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B9C0-0F61-4D4D-B6BA-1FFE77F6BECF}" type="datetime1">
              <a:rPr lang="en-US" smtClean="0"/>
              <a:t>3/15/16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082E-3F19-904D-8F57-AF5F3A69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45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58555-F043-8F4E-A747-AD75403630D5}" type="datetime1">
              <a:rPr lang="en-US" smtClean="0"/>
              <a:t>3/15/16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6082E-3F19-904D-8F57-AF5F3A69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0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57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296" y="736608"/>
            <a:ext cx="7448547" cy="18807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Analysis of the speeches given</a:t>
            </a:r>
            <a:br>
              <a:rPr lang="en-US" sz="2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by the President of Colombia</a:t>
            </a:r>
            <a:r>
              <a:rPr lang="en-US" sz="29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29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Juan M.</a:t>
            </a:r>
            <a:br>
              <a:rPr lang="en-US" sz="29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Santos</a:t>
            </a:r>
            <a:r>
              <a:rPr lang="en-US" sz="2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from August 2010 to </a:t>
            </a:r>
            <a:r>
              <a:rPr lang="en-US" sz="2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March 2016</a:t>
            </a:r>
            <a:endParaRPr lang="en-US" sz="2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302" y="4605867"/>
            <a:ext cx="2078566" cy="6350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Santiago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Matallana</a:t>
            </a: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03.15.2016</a:t>
            </a:r>
          </a:p>
          <a:p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1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9372" y="1260537"/>
            <a:ext cx="5745256" cy="43369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Description and motivation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Methods used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Analysis and 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r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esults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Further work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9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895" y="316255"/>
            <a:ext cx="8328211" cy="7864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Scraping: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requests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BeautifulSoup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selenium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webdriver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Batch 1: from 08/07/2010 to 08/06/2014 (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1,873 speeches)</a:t>
            </a:r>
          </a:p>
          <a:p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Batch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2: from 08/07/2014 to 12/12/2015 (678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speeches)</a:t>
            </a:r>
          </a:p>
          <a:p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Batch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3: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Recent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ones –last date of scraping: 03/13/2016– (118 speeches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269" y="1182172"/>
            <a:ext cx="6619461" cy="1450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269" y="3378235"/>
            <a:ext cx="6619462" cy="1165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269" y="5369385"/>
            <a:ext cx="6619461" cy="11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006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50" y="149087"/>
            <a:ext cx="7658900" cy="655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087" y="2260601"/>
            <a:ext cx="890104" cy="89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8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895" y="316255"/>
            <a:ext cx="8328211" cy="7864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Both to scrape the raw text and to extract the data from it, I wrote helper functions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get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the elements of a speech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into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structured object.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91261" y="1102659"/>
            <a:ext cx="8161478" cy="5426764"/>
            <a:chOff x="732592" y="1854799"/>
            <a:chExt cx="7536764" cy="48044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592" y="1854799"/>
              <a:ext cx="3541233" cy="48044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2183" y="1858660"/>
              <a:ext cx="3727173" cy="48005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864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895" y="316255"/>
            <a:ext cx="8328211" cy="7864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Managed data in a Pandas data frame, stored in </a:t>
            </a:r>
            <a:r>
              <a:rPr lang="en-US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pickle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file.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Consolidated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three data frames into one and furthered cleaned the data using 'Pandas' methods, 'string' methods,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 regular expressions.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989069" y="1306041"/>
            <a:ext cx="7165861" cy="1953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34669"/>
          <a:stretch/>
        </p:blipFill>
        <p:spPr>
          <a:xfrm>
            <a:off x="2355434" y="4233408"/>
            <a:ext cx="4438948" cy="2415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07895" y="3522945"/>
            <a:ext cx="8328211" cy="646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'string' and '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nltk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 libraries, stripped speeches from punctuation, converted to lowercase, tokenized text, dropped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stopwords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(in Spanish), etc.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9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9372" y="1260537"/>
            <a:ext cx="5745256" cy="43369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Description and motivation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Methods used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Analysis and results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Further work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14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895" y="316255"/>
            <a:ext cx="8328211" cy="7864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Some basics</a:t>
            </a:r>
            <a:r>
              <a:rPr lang="is-I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0973"/>
            <a:ext cx="9144000" cy="40640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27582" y="1013208"/>
            <a:ext cx="4552121" cy="901756"/>
          </a:xfrm>
          <a:prstGeom prst="roundRect">
            <a:avLst/>
          </a:prstGeom>
          <a:ln w="12700" cap="flat" cmpd="sng" algn="ctr">
            <a:solidFill>
              <a:schemeClr val="accent6"/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2,651</a:t>
            </a:r>
            <a:r>
              <a:rPr lang="fi-FI" sz="1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i-FI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speeches</a:t>
            </a:r>
            <a:r>
              <a:rPr lang="fi-FI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| </a:t>
            </a:r>
            <a:r>
              <a:rPr lang="fi-FI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2,041</a:t>
            </a:r>
            <a:r>
              <a:rPr lang="fi-FI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i-FI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days</a:t>
            </a:r>
            <a:r>
              <a:rPr lang="fi-FI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fi-FI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office</a:t>
            </a:r>
            <a:r>
              <a:rPr lang="fi-FI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| </a:t>
            </a:r>
            <a:r>
              <a:rPr lang="fi-FI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1,442</a:t>
            </a:r>
            <a:r>
              <a:rPr lang="fi-FI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i-FI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days</a:t>
            </a:r>
            <a:r>
              <a:rPr lang="fi-FI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i-FI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fi-FI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i-FI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interventions</a:t>
            </a:r>
            <a:r>
              <a:rPr lang="fi-FI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| </a:t>
            </a:r>
            <a:r>
              <a:rPr lang="fi-FI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max</a:t>
            </a:r>
            <a:r>
              <a:rPr lang="fi-FI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i-FI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daily</a:t>
            </a:r>
            <a:r>
              <a:rPr lang="fi-FI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fi-FI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21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58483"/>
            <a:ext cx="8229600" cy="394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4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294" y="1113183"/>
            <a:ext cx="9782588" cy="434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931" y="1133061"/>
            <a:ext cx="9737863" cy="432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6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9372" y="1260537"/>
            <a:ext cx="5745256" cy="43369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 and motivation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Methods used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Analysis and 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r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esults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Further work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2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07895" y="316255"/>
            <a:ext cx="8328211" cy="7864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Lexical </a:t>
            </a:r>
            <a:r>
              <a:rPr lang="es-E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Dispersion</a:t>
            </a:r>
            <a:r>
              <a:rPr lang="es-E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plots</a:t>
            </a:r>
            <a:r>
              <a:rPr lang="is-I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39514"/>
            <a:ext cx="8229600" cy="377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3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9291"/>
            <a:ext cx="8229600" cy="379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6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12005"/>
            <a:ext cx="8229600" cy="383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8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07895" y="316255"/>
            <a:ext cx="8328211" cy="7864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Policy</a:t>
            </a:r>
            <a:r>
              <a:rPr lang="es-E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areas</a:t>
            </a:r>
            <a:r>
              <a:rPr lang="is-I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1193800"/>
            <a:ext cx="100584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0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1193800"/>
            <a:ext cx="100584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1193800"/>
            <a:ext cx="100584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6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1193800"/>
            <a:ext cx="100584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7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1193800"/>
            <a:ext cx="100584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5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6842"/>
            <a:ext cx="8229600" cy="456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5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07895" y="316255"/>
            <a:ext cx="8328211" cy="7864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Number</a:t>
            </a:r>
            <a:r>
              <a:rPr lang="es-E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es-E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speeches</a:t>
            </a:r>
            <a:r>
              <a:rPr lang="es-E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s-E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political</a:t>
            </a:r>
            <a:r>
              <a:rPr lang="es-E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cycle</a:t>
            </a:r>
            <a:r>
              <a:rPr lang="is-I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0052" y="6033636"/>
            <a:ext cx="8328211" cy="3274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6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es-E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vertical blue line </a:t>
            </a:r>
            <a:r>
              <a:rPr lang="es-ES" sz="16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indicates</a:t>
            </a:r>
            <a:r>
              <a:rPr lang="es-E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16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es-E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16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month</a:t>
            </a:r>
            <a:r>
              <a:rPr lang="es-E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s-ES" sz="16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which</a:t>
            </a:r>
            <a:r>
              <a:rPr lang="es-E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16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es-E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16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Law</a:t>
            </a:r>
            <a:r>
              <a:rPr lang="es-E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of Electoral </a:t>
            </a:r>
            <a:r>
              <a:rPr lang="es-ES" sz="16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Guarantees</a:t>
            </a:r>
            <a:r>
              <a:rPr lang="es-E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16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was</a:t>
            </a:r>
            <a:r>
              <a:rPr lang="es-E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16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enacted</a:t>
            </a:r>
            <a:r>
              <a:rPr lang="es-E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" r="9245"/>
          <a:stretch/>
        </p:blipFill>
        <p:spPr>
          <a:xfrm>
            <a:off x="457200" y="1186221"/>
            <a:ext cx="8229600" cy="448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6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454" y="316255"/>
            <a:ext cx="6535939" cy="85656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Colombia’s Presidency makes public on its website the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interventions/speeches that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current President Juan Manuel Santos has given since he came to office in August 2010.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76" y="1342057"/>
            <a:ext cx="6420617" cy="51035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7606272" y="3703948"/>
            <a:ext cx="12281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2,600+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6112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07895" y="316255"/>
            <a:ext cx="8328211" cy="7864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Peace</a:t>
            </a:r>
            <a:r>
              <a:rPr lang="es-E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talks</a:t>
            </a:r>
            <a:r>
              <a:rPr lang="es-E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s-E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es-E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use of </a:t>
            </a:r>
            <a:r>
              <a:rPr lang="es-E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es-E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word</a:t>
            </a: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s-E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peace</a:t>
            </a:r>
            <a:r>
              <a:rPr lang="es-E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 in time</a:t>
            </a:r>
            <a:r>
              <a:rPr lang="is-I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0052" y="6033636"/>
            <a:ext cx="8328211" cy="3274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es-E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vertical blue line </a:t>
            </a:r>
            <a:r>
              <a:rPr lang="es-ES" sz="1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indicates</a:t>
            </a:r>
            <a:r>
              <a:rPr lang="es-E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1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es-E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1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official</a:t>
            </a:r>
            <a:r>
              <a:rPr lang="es-E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1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start</a:t>
            </a:r>
            <a:r>
              <a:rPr lang="es-E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es-ES" sz="1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peace</a:t>
            </a:r>
            <a:r>
              <a:rPr lang="es-E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1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talks</a:t>
            </a:r>
            <a:r>
              <a:rPr lang="es-E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1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es-E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FARC.</a:t>
            </a: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1193800"/>
            <a:ext cx="10058400" cy="447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2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72" y="0"/>
            <a:ext cx="5020056" cy="6858000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07895" y="316255"/>
            <a:ext cx="8328211" cy="7864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Never</a:t>
            </a:r>
            <a:r>
              <a:rPr lang="es-E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so </a:t>
            </a:r>
            <a:r>
              <a:rPr lang="es-E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proud</a:t>
            </a:r>
            <a:r>
              <a:rPr lang="is-I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38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9372" y="1260537"/>
            <a:ext cx="5745256" cy="43369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Description and motivation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Methods used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Analysis and 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r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esults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Further work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13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57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296" y="637218"/>
            <a:ext cx="7448547" cy="18807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88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Thank you!</a:t>
            </a:r>
            <a:endParaRPr lang="en-US" sz="8800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302" y="4605867"/>
            <a:ext cx="2078566" cy="6350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Santiago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Matallana</a:t>
            </a: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03.15.2016</a:t>
            </a:r>
          </a:p>
          <a:p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09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895" y="316255"/>
            <a:ext cx="8328211" cy="7864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President Santos is trying to end a near 50-year-old conflict with left-wing guerilla FARC. There is an ongoing peace process that started in October 2012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91" r="3431"/>
          <a:stretch/>
        </p:blipFill>
        <p:spPr>
          <a:xfrm>
            <a:off x="407895" y="1306232"/>
            <a:ext cx="8328211" cy="51420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870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895" y="316255"/>
            <a:ext cx="8328211" cy="7864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President’s in Colombia can be reelected for one four-year period, for a maximum of eight years in office. President Santos was reelected in mid 2014.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325" y="1132476"/>
            <a:ext cx="5183350" cy="54351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4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895" y="316255"/>
            <a:ext cx="8328211" cy="7864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right-wing opposition, led by Ex-President Alvaro Uribe, has fiercely attacked Santos’ government and the peace process in particular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133" y="3477721"/>
            <a:ext cx="3756046" cy="1554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133" y="5201170"/>
            <a:ext cx="3756046" cy="1386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895" y="1234872"/>
            <a:ext cx="4537072" cy="3797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624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895" y="316255"/>
            <a:ext cx="8328211" cy="7864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relative importance of policy areas, in terms of mentions of key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words (e.g. education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health, trade,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poverty, innovation, etc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.)?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96" t="979" b="10724"/>
          <a:stretch/>
        </p:blipFill>
        <p:spPr>
          <a:xfrm>
            <a:off x="794519" y="1321320"/>
            <a:ext cx="7554961" cy="497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006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895" y="316255"/>
            <a:ext cx="8328211" cy="7864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does the data reflect specific events such us the recent decrease in oil prices, the depreciation of the COP,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 the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soccer World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Cup?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56139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8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895" y="316255"/>
            <a:ext cx="8328211" cy="7864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do basic descriptive statistics of the data tell us about the President's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interventions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87" y="1864139"/>
            <a:ext cx="8617226" cy="33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7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1396</TotalTime>
  <Words>491</Words>
  <Application>Microsoft Macintosh PowerPoint</Application>
  <PresentationFormat>On-screen Show (4:3)</PresentationFormat>
  <Paragraphs>95</Paragraphs>
  <Slides>33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Calibri Light</vt:lpstr>
      <vt:lpstr>Arial</vt:lpstr>
      <vt:lpstr>Office Theme</vt:lpstr>
      <vt:lpstr>Analysis of the speeches given by the President of Colombia, Juan M. Santos, from August 2010 to March 2016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the speeches given by the President of Colombia, Juan Manuel Santos, from August 2010 to Yesterday</dc:title>
  <dc:creator>Santiago Matallana</dc:creator>
  <cp:lastModifiedBy>Santiago Matallana</cp:lastModifiedBy>
  <cp:revision>76</cp:revision>
  <cp:lastPrinted>2016-03-14T16:59:54Z</cp:lastPrinted>
  <dcterms:created xsi:type="dcterms:W3CDTF">2016-03-14T00:47:33Z</dcterms:created>
  <dcterms:modified xsi:type="dcterms:W3CDTF">2016-03-15T22:49:10Z</dcterms:modified>
</cp:coreProperties>
</file>